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50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89070D-3079-4380-B54F-054C9C9150ED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A31AC-BADC-43A8-BB26-A2525E17601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233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AFC6D0-44D5-4EB7-828F-6F464F83D79A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826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9216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651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840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043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696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8269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165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4219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4104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8453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4494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8367" y="989495"/>
            <a:ext cx="9903884" cy="36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25000"/>
              </a:lnSpc>
              <a:defRPr sz="2200"/>
            </a:lvl1pPr>
          </a:lstStyle>
          <a:p>
            <a:r>
              <a:rPr lang="de-DE" noProof="0" dirty="0" smtClean="0"/>
              <a:t>Titelmasterformat durch Klicken bearbeiten</a:t>
            </a:r>
            <a:endParaRPr lang="de-DE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8367" y="1850400"/>
            <a:ext cx="11228917" cy="4417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spcBef>
                <a:spcPts val="0"/>
              </a:spcBef>
              <a:buNone/>
              <a:defRPr sz="1400"/>
            </a:lvl1pPr>
            <a:lvl2pPr marL="176213" indent="-176213">
              <a:lnSpc>
                <a:spcPct val="125000"/>
              </a:lnSpc>
              <a:spcBef>
                <a:spcPts val="0"/>
              </a:spcBef>
              <a:buFont typeface="Arial" pitchFamily="34" charset="0"/>
              <a:buChar char="•"/>
              <a:defRPr sz="1400"/>
            </a:lvl2pPr>
            <a:lvl3pPr marL="360363" indent="-184150">
              <a:lnSpc>
                <a:spcPct val="125000"/>
              </a:lnSpc>
              <a:spcBef>
                <a:spcPts val="0"/>
              </a:spcBef>
              <a:buFont typeface="Symbol" pitchFamily="18" charset="2"/>
              <a:buChar char="-"/>
              <a:defRPr sz="1400"/>
            </a:lvl3pPr>
            <a:lvl4pPr marL="538163" indent="-177800">
              <a:lnSpc>
                <a:spcPct val="125000"/>
              </a:lnSpc>
              <a:spcBef>
                <a:spcPts val="0"/>
              </a:spcBef>
              <a:buFont typeface="Symbol" pitchFamily="18" charset="2"/>
              <a:buChar char="-"/>
              <a:defRPr sz="1400"/>
            </a:lvl4pPr>
            <a:lvl5pPr marL="714375" indent="-176213">
              <a:lnSpc>
                <a:spcPct val="125000"/>
              </a:lnSpc>
              <a:spcBef>
                <a:spcPts val="0"/>
              </a:spcBef>
              <a:buFont typeface="Symbol" pitchFamily="18" charset="2"/>
              <a:buChar char="-"/>
              <a:defRPr sz="1400"/>
            </a:lvl5pPr>
          </a:lstStyle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78367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C7919-F5F3-4113-9207-0047F9F02ABD}" type="datetime1">
              <a:rPr lang="de-DE" noProof="0" smtClean="0"/>
              <a:pPr>
                <a:defRPr/>
              </a:pPr>
              <a:t>28.07.2016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65BFB-70D1-4552-B9D1-2665EEDC3C5E}" type="slidenum">
              <a:rPr lang="de-DE" noProof="0" smtClean="0"/>
              <a:pPr>
                <a:defRPr/>
              </a:pPr>
              <a:t>‹Nr.›</a:t>
            </a:fld>
            <a:endParaRPr lang="de-DE" noProof="0"/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78367" y="1396168"/>
            <a:ext cx="9902400" cy="295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/>
            </a:lvl1pPr>
          </a:lstStyle>
          <a:p>
            <a:pPr lvl="0"/>
            <a:r>
              <a:rPr lang="de-DE" noProof="0" dirty="0" smtClean="0"/>
              <a:t>Untertitel durch Klicken hinzufügen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4195376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4F7BC-C159-4CDB-9A91-C4738A76A59E}" type="datetimeFigureOut">
              <a:rPr lang="de-DE" smtClean="0"/>
              <a:t>28.07.2016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CEDA8-F13E-495B-971C-B7503FBDB5D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0410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nhaltsplatzhalt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357545"/>
              </p:ext>
            </p:extLst>
          </p:nvPr>
        </p:nvGraphicFramePr>
        <p:xfrm>
          <a:off x="1882775" y="1024403"/>
          <a:ext cx="4128970" cy="561561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566016"/>
                <a:gridCol w="3562954"/>
              </a:tblGrid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 dirty="0" smtClean="0">
                          <a:effectLst/>
                        </a:rPr>
                        <a:t>AR</a:t>
                      </a:r>
                      <a:endParaRPr lang="de-DE" sz="1400" b="1" i="0" u="none" strike="noStrike" dirty="0">
                        <a:solidFill>
                          <a:schemeClr val="bg1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Architektur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rowSpan="5"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 dirty="0">
                          <a:effectLst/>
                        </a:rPr>
                        <a:t>BGU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</a:rPr>
                        <a:t>Bauingenieurwesen</a:t>
                      </a:r>
                      <a:endParaRPr lang="de-DE" sz="14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de-DE" sz="1400" b="1" u="none" strike="noStrike" kern="1200" dirty="0" smtClean="0">
                          <a:solidFill>
                            <a:srgbClr val="FF0000"/>
                          </a:solidFill>
                          <a:effectLst/>
                        </a:rPr>
                        <a:t>Umweltingenieurwesen</a:t>
                      </a:r>
                      <a:endParaRPr lang="de-DE" sz="14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</a:rPr>
                        <a:t>Geodäsie und Geoinformation</a:t>
                      </a:r>
                      <a:endParaRPr lang="de-DE" sz="14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Geowissenschaften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63229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Teilstudiengang Bodenordnung und Landentwicklung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rowSpan="4"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 dirty="0">
                          <a:effectLst/>
                        </a:rPr>
                        <a:t>CH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Chemie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Biochemie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Chemieingenieurwesen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Lebensmittelchemie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EI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Elektrotechnik und Informationstechnik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 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Informatik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IN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Informatik Games Engineering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 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Wirtschaftsinformatik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endParaRPr lang="de-DE" sz="1400" b="1" i="0" u="none" strike="dblStrike" baseline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Bioinformatik</a:t>
                      </a:r>
                      <a:endParaRPr lang="de-DE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 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de-DE" sz="1400" b="0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MW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Maschinenwesen</a:t>
                      </a:r>
                      <a:endParaRPr lang="de-DE" sz="1400" b="1" i="0" u="none" strike="noStrike" dirty="0">
                        <a:solidFill>
                          <a:srgbClr val="FF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MA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Mathematik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 err="1">
                          <a:effectLst/>
                        </a:rPr>
                        <a:t>Elitestudg</a:t>
                      </a:r>
                      <a:r>
                        <a:rPr lang="de-DE" sz="1400" u="none" strike="noStrike" dirty="0">
                          <a:effectLst/>
                        </a:rPr>
                        <a:t>. Mathematik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Inhaltsplatzhalt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103378"/>
              </p:ext>
            </p:extLst>
          </p:nvPr>
        </p:nvGraphicFramePr>
        <p:xfrm>
          <a:off x="6264275" y="1024403"/>
          <a:ext cx="4128970" cy="518294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590261"/>
                <a:gridCol w="3538709"/>
              </a:tblGrid>
              <a:tr h="123315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PH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Physik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SG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Sportwissenschaft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Gesundheitswissenschaft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63229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>
                          <a:effectLst/>
                        </a:rPr>
                        <a:t>WI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Technologie- u. Managementorientierte Betriebswirtschaftslehre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63229">
                <a:tc rowSpan="11">
                  <a:txBody>
                    <a:bodyPr/>
                    <a:lstStyle/>
                    <a:p>
                      <a:pPr algn="l" fontAlgn="ctr"/>
                      <a:r>
                        <a:rPr lang="de-DE" sz="1400" u="none" strike="noStrike" dirty="0">
                          <a:effectLst/>
                        </a:rPr>
                        <a:t>WZW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Agrarwissenschaften und Gartenbauwissenschaften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63229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Landschaftsarchitektur und Landschaftsplanung</a:t>
                      </a: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Ernährungswissenschaft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Biologie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Molekulare Biotechnologie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Brauwesen und Getränketechnologie</a:t>
                      </a: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63229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Technologie und Biotechnologie der Lebensmittel</a:t>
                      </a: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Bioprozesstechnik</a:t>
                      </a: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Bioprozesstechnik mit </a:t>
                      </a:r>
                      <a:r>
                        <a:rPr lang="de-DE" sz="1400" b="1" u="none" strike="noStrike" kern="12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studium</a:t>
                      </a:r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400" b="1" u="none" strike="noStrike" kern="12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naturale</a:t>
                      </a:r>
                      <a:endParaRPr lang="de-DE" sz="14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63229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Forstwissenschaft und Ressourcenmanagement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Nachwachsende Rohstoffe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123315">
                <a:tc>
                  <a:txBody>
                    <a:bodyPr/>
                    <a:lstStyle/>
                    <a:p>
                      <a:pPr algn="l" fontAlgn="b"/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  <a:tr h="437150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 dirty="0">
                          <a:effectLst/>
                        </a:rPr>
                        <a:t>MSE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TUM Neue Helvetica 55 Regular"/>
                      </a:endParaRP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Ingenieurwissenschaften (Engineering </a:t>
                      </a:r>
                      <a:r>
                        <a:rPr lang="de-DE" sz="1400" b="1" u="none" strike="noStrike" kern="12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Sciences</a:t>
                      </a:r>
                      <a:r>
                        <a:rPr lang="de-DE" sz="14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2730" marR="2730" marT="273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Fußzeilenplatzhalter 4"/>
          <p:cNvSpPr>
            <a:spLocks noGrp="1"/>
          </p:cNvSpPr>
          <p:nvPr>
            <p:ph type="ftr" sz="quarter" idx="12"/>
          </p:nvPr>
        </p:nvSpPr>
        <p:spPr>
          <a:xfrm>
            <a:off x="1864480" y="6511537"/>
            <a:ext cx="6464280" cy="365125"/>
          </a:xfrm>
        </p:spPr>
        <p:txBody>
          <a:bodyPr/>
          <a:lstStyle/>
          <a:p>
            <a:pPr algn="l"/>
            <a:r>
              <a:rPr lang="de-DE" dirty="0"/>
              <a:t>Gerhard Müller  |  Berufsbezeichnung Ingenieur  |  </a:t>
            </a:r>
            <a:r>
              <a:rPr lang="de-DE" dirty="0" smtClean="0"/>
              <a:t>EHP 06. Juli 2016</a:t>
            </a:r>
            <a:endParaRPr lang="en-US" dirty="0" smtClean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8905" y="490094"/>
            <a:ext cx="8265680" cy="360000"/>
          </a:xfrm>
        </p:spPr>
        <p:txBody>
          <a:bodyPr/>
          <a:lstStyle/>
          <a:p>
            <a:r>
              <a:rPr lang="de-DE" sz="3000" dirty="0"/>
              <a:t>Übersicht über </a:t>
            </a:r>
            <a:r>
              <a:rPr lang="de-DE" sz="3000" dirty="0">
                <a:solidFill>
                  <a:srgbClr val="FF0000"/>
                </a:solidFill>
              </a:rPr>
              <a:t>TUM Ing. Bachelorstudiengänge </a:t>
            </a:r>
          </a:p>
        </p:txBody>
      </p:sp>
    </p:spTree>
    <p:extLst>
      <p:ext uri="{BB962C8B-B14F-4D97-AF65-F5344CB8AC3E}">
        <p14:creationId xmlns:p14="http://schemas.microsoft.com/office/powerpoint/2010/main" val="331411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Breitbild</PresentationFormat>
  <Paragraphs>53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TUM Neue Helvetica 55 Regular</vt:lpstr>
      <vt:lpstr>Office Theme</vt:lpstr>
      <vt:lpstr>Übersicht über TUM Ing. Bachelorstudiengänge </vt:lpstr>
    </vt:vector>
  </TitlesOfParts>
  <Company>TUM-ZV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Studiengänge der TUM, die zum „Ing.“ berechtigen</dc:title>
  <dc:creator>Kunnes, Gabriele</dc:creator>
  <cp:lastModifiedBy>Hofmann, Johanna</cp:lastModifiedBy>
  <cp:revision>3</cp:revision>
  <dcterms:created xsi:type="dcterms:W3CDTF">2016-07-08T06:09:30Z</dcterms:created>
  <dcterms:modified xsi:type="dcterms:W3CDTF">2016-07-28T09:50:45Z</dcterms:modified>
</cp:coreProperties>
</file>